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1" r:id="rId1"/>
  </p:sldMasterIdLst>
  <p:sldIdLst>
    <p:sldId id="256" r:id="rId2"/>
    <p:sldId id="257" r:id="rId3"/>
    <p:sldId id="262" r:id="rId4"/>
    <p:sldId id="263" r:id="rId5"/>
    <p:sldId id="267" r:id="rId6"/>
    <p:sldId id="264" r:id="rId7"/>
    <p:sldId id="268" r:id="rId8"/>
    <p:sldId id="265" r:id="rId9"/>
    <p:sldId id="266" r:id="rId10"/>
    <p:sldId id="269" r:id="rId11"/>
    <p:sldId id="271" r:id="rId12"/>
    <p:sldId id="272" r:id="rId13"/>
    <p:sldId id="273" r:id="rId14"/>
    <p:sldId id="277" r:id="rId15"/>
    <p:sldId id="278" r:id="rId16"/>
    <p:sldId id="279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8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6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16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4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93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4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6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0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5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2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6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3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6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898E-2066-485B-965A-BFD0A88F97D1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E47028-FE72-4C13-BF60-DDA988023A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61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3" r:id="rId12"/>
    <p:sldLayoutId id="2147484494" r:id="rId13"/>
    <p:sldLayoutId id="2147484495" r:id="rId14"/>
    <p:sldLayoutId id="2147484496" r:id="rId15"/>
    <p:sldLayoutId id="21474844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48767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Угон населения на принудительные работы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Германию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765" y="2941320"/>
            <a:ext cx="666981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79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7840" y="411480"/>
            <a:ext cx="5926772" cy="597408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Отправка в Германию происходила трагично. Многие были оповещены всего за несколько часов до отправления, кого-то вылавливали врасплох, во время организованных облав, в кино или на рынке.  В товарных вагонах при огромной скученности, на скудной еде – похлёбки из брюквы, а иногда вообще голодали на протяжении нескольких дней. Люди ехали на встречу неизвестности.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Беззащитные граждане направлялись на заводы и фабрики, сельскохозяйственные работы, создание оборонительных сооружений.</a:t>
            </a:r>
          </a:p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24" y="411480"/>
            <a:ext cx="5265736" cy="60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5320" y="4541520"/>
            <a:ext cx="10849292" cy="172212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В рабочей карточке, которую получал каждый «</a:t>
            </a:r>
            <a:r>
              <a:rPr lang="ru-RU" sz="2400" b="1" dirty="0" err="1" smtClean="0">
                <a:solidFill>
                  <a:schemeClr val="tx2"/>
                </a:solidFill>
              </a:rPr>
              <a:t>остарбайтер</a:t>
            </a:r>
            <a:r>
              <a:rPr lang="ru-RU" sz="2400" b="1" dirty="0" smtClean="0">
                <a:solidFill>
                  <a:schemeClr val="tx2"/>
                </a:solidFill>
              </a:rPr>
              <a:t>», на первой странице, где приклеивалось его большое фото (7x5 см) и ставились отпечатки пальцев, было записано по-русски: «Владельцу сего разрешается выход из помещения единственно ради работы». Это был шок для «</a:t>
            </a:r>
            <a:r>
              <a:rPr lang="ru-RU" sz="2400" b="1" dirty="0" err="1" smtClean="0">
                <a:solidFill>
                  <a:schemeClr val="tx2"/>
                </a:solidFill>
              </a:rPr>
              <a:t>остарбайтеров</a:t>
            </a:r>
            <a:r>
              <a:rPr lang="ru-RU" sz="2400" b="1" dirty="0" smtClean="0">
                <a:solidFill>
                  <a:schemeClr val="tx2"/>
                </a:solidFill>
              </a:rPr>
              <a:t>», доставленных в Германию весной 1942 года.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103" y="320040"/>
            <a:ext cx="5905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0672" y="365760"/>
            <a:ext cx="5697361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520" y="3274256"/>
            <a:ext cx="5745480" cy="35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6638" y="261294"/>
            <a:ext cx="9256722" cy="638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1120" y="411480"/>
            <a:ext cx="6353492" cy="623316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И</a:t>
            </a:r>
            <a:r>
              <a:rPr lang="ru-RU" sz="2000" b="1" i="1" dirty="0" smtClean="0">
                <a:solidFill>
                  <a:schemeClr val="tx2"/>
                </a:solidFill>
              </a:rPr>
              <a:t>з воспоминаний освобожденных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остарбайтеров</a:t>
            </a:r>
            <a:r>
              <a:rPr lang="ru-RU" sz="2000" b="1" i="1" dirty="0" smtClean="0">
                <a:solidFill>
                  <a:schemeClr val="tx2"/>
                </a:solidFill>
              </a:rPr>
              <a:t> о жизни в бараках: «Нары были двухъярусные, матрасы набиты колючей соломой, такая же подушка, серая простынь и два одеяла. Бараки насквозь продувались ветром. Вокруг лагеря была колючая проволока и вышки с пулемётами по углам. Лагерь охраняли полицейские с собаками. После того как одежда, взятая из дома, сильно истрепалась, нам выдали синие из очень грубой ткани костюмы: брюки и куртку. На ногах мы носили деревянные колодки, которые очень сильно натирали ноги. Вместо фамилии у нас был рабочий номер. Меня поразило, что в лагере не было ни одной травинки. Оказывается, голодные заключённые съедали траву, как только она вырастала»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5842" name="Picture 2" descr="F:\!!!2024-2025\ОТКРЫТЫЕ МЕРОПРИЯТИЯ\УГОН НАСЕЛЕНИЯ\ФОТО\scale_120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1959" y="-990600"/>
            <a:ext cx="5821680" cy="838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3560" y="320040"/>
            <a:ext cx="5881052" cy="6096000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</a:rPr>
              <a:t>«…Привезли на шахту. Выдали каждому шахтерскую лампу (аккумуляторную) и по несколько человек в лифте спустили в шахту. Пока мы шли до лифта, на каждом повороте нас останавливали и пересчитывали – боялись, что кто-нибудь убежит. Опустились на 300 метров (так я слышал). Километра 3 проехали в вагонетках. Потом шли пешком с километр. Наконец пришли на место. Вкарабкались на низкий, узкий, наклонный коридор, где и добывается каменный уголь. Здесь нас распределили по немцам. К каждому немецкому шахтеру прикрепили русского. Наша работа заключалась в том, что лопатой откидывали уголь на рештаки (конвейер). Немец работал отбойным молотком… Немец заставляет свой и мой инструмент нести меня».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00" y="642483"/>
            <a:ext cx="5434360" cy="578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6880" y="701040"/>
            <a:ext cx="9797732" cy="57607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Вопрос о возвращении в СССР был и радостным, и мучительным… «Встречать» возвращающихся советских людей поручили работникам НКВД и </a:t>
            </a:r>
            <a:r>
              <a:rPr lang="ru-RU" sz="2400" b="1" dirty="0" err="1" smtClean="0">
                <a:solidFill>
                  <a:schemeClr val="tx2"/>
                </a:solidFill>
              </a:rPr>
              <a:t>СМЕРШа</a:t>
            </a:r>
            <a:r>
              <a:rPr lang="ru-RU" sz="2400" b="1" dirty="0" smtClean="0">
                <a:solidFill>
                  <a:schemeClr val="tx2"/>
                </a:solidFill>
              </a:rPr>
              <a:t>. При этом работники НКВД заявляли: «Мы не верим ни одному вашему слову» и допросы длились часами и даже сутками. Все первые партии возвращаемых на Родину, попали в ГУЛАГ. </a:t>
            </a:r>
            <a:r>
              <a:rPr lang="ru-RU" sz="2400" b="1" dirty="0" err="1" smtClean="0">
                <a:solidFill>
                  <a:schemeClr val="tx2"/>
                </a:solidFill>
              </a:rPr>
              <a:t>Остарбайтеров</a:t>
            </a:r>
            <a:r>
              <a:rPr lang="ru-RU" sz="2400" b="1" dirty="0" smtClean="0">
                <a:solidFill>
                  <a:schemeClr val="tx2"/>
                </a:solidFill>
              </a:rPr>
              <a:t>, после проверки – мужчин в армию, остальных – к месту постоянного проживания с запретом возвращаться в Москву, Ленинград, Киев. Представим себе людей, которые ждут встречи с Родиной, плачут сначала от счастья, а потом от обиды за недоверие тех, кто их проверял и перепроверял. Приходилось доказывать, что ты не по свое воле был отправлен в Германию, как «ост».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115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1728" y="205985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«Ты войной безжалостно отмечен,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На чужбине годы отсчитал.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Навсегда остался человечным,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В рабстве был, а вот рабом - не стал!»</a:t>
            </a:r>
          </a:p>
        </p:txBody>
      </p:sp>
    </p:spTree>
    <p:extLst>
      <p:ext uri="{BB962C8B-B14F-4D97-AF65-F5344CB8AC3E}">
        <p14:creationId xmlns:p14="http://schemas.microsoft.com/office/powerpoint/2010/main" val="29630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3" y="635055"/>
            <a:ext cx="4645742" cy="60716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624110"/>
            <a:ext cx="3868888" cy="60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285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787" y="442452"/>
            <a:ext cx="9661065" cy="16911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Тема «Угон </a:t>
            </a:r>
            <a:r>
              <a:rPr lang="ru-RU" b="1" dirty="0">
                <a:solidFill>
                  <a:srgbClr val="002060"/>
                </a:solidFill>
              </a:rPr>
              <a:t>населения на принудительные </a:t>
            </a:r>
            <a:r>
              <a:rPr lang="ru-RU" b="1" dirty="0" smtClean="0">
                <a:solidFill>
                  <a:srgbClr val="002060"/>
                </a:solidFill>
              </a:rPr>
              <a:t>работы в Германию»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6787" y="2133600"/>
            <a:ext cx="9557825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исторических фактов и воспоминаний бывших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остарбайтеров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раскрыть реальное положение белорусского населения, вывезенного для использования их на работах в Германии. </a:t>
            </a:r>
          </a:p>
        </p:txBody>
      </p:sp>
    </p:spTree>
    <p:extLst>
      <p:ext uri="{BB962C8B-B14F-4D97-AF65-F5344CB8AC3E}">
        <p14:creationId xmlns:p14="http://schemas.microsoft.com/office/powerpoint/2010/main" val="28855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761" y="350520"/>
            <a:ext cx="9614852" cy="108204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Предпосылки, приведшие руководство Германии к решению о привлечении населения завоеванных территорий к труду.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1680" y="1828800"/>
            <a:ext cx="5682932" cy="455676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Третий рейх столкнулся с индустриальным кризисом. При этом запросы государства, ведущего активную захватническую войну, только возрастали.</a:t>
            </a:r>
          </a:p>
          <a:p>
            <a:pPr algn="just"/>
            <a:r>
              <a:rPr lang="ru-RU" sz="2000" b="1" dirty="0" smtClean="0"/>
              <a:t>Для предотвращения возможного кризиса экономики рейха было принято решение ввезти в Германию людей с захваченных вермахтом территорий Восточной Европы и использовать их для нужд немецкой военной промышленности, а также в сельском хозяйстве. </a:t>
            </a:r>
          </a:p>
          <a:p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8223" y="1814527"/>
            <a:ext cx="4304857" cy="431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55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75" y="0"/>
            <a:ext cx="4708260" cy="6622026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0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29" y="228600"/>
            <a:ext cx="8200811" cy="6150608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213360"/>
            <a:ext cx="4072875" cy="6233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8397"/>
              </p:ext>
            </p:extLst>
          </p:nvPr>
        </p:nvGraphicFramePr>
        <p:xfrm>
          <a:off x="1828800" y="781666"/>
          <a:ext cx="9675813" cy="509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271">
                  <a:extLst>
                    <a:ext uri="{9D8B030D-6E8A-4147-A177-3AD203B41FA5}">
                      <a16:colId xmlns:a16="http://schemas.microsoft.com/office/drawing/2014/main" val="200738668"/>
                    </a:ext>
                  </a:extLst>
                </a:gridCol>
                <a:gridCol w="3225271">
                  <a:extLst>
                    <a:ext uri="{9D8B030D-6E8A-4147-A177-3AD203B41FA5}">
                      <a16:colId xmlns:a16="http://schemas.microsoft.com/office/drawing/2014/main" val="4013097539"/>
                    </a:ext>
                  </a:extLst>
                </a:gridCol>
                <a:gridCol w="3225271">
                  <a:extLst>
                    <a:ext uri="{9D8B030D-6E8A-4147-A177-3AD203B41FA5}">
                      <a16:colId xmlns:a16="http://schemas.microsoft.com/office/drawing/2014/main" val="3313777161"/>
                    </a:ext>
                  </a:extLst>
                </a:gridCol>
              </a:tblGrid>
              <a:tr h="1242551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УГНАНЫ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ВОЗВРАТИЛИСЬ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35996"/>
                  </a:ext>
                </a:extLst>
              </a:tr>
              <a:tr h="12425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Беларусь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 </a:t>
                      </a:r>
                    </a:p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них 24 000 детей)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05422"/>
                  </a:ext>
                </a:extLst>
              </a:tr>
              <a:tr h="12425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Гомельская обл.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7 929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363160"/>
                  </a:ext>
                </a:extLst>
              </a:tr>
              <a:tr h="12425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Полесская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обл.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28 088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13 135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99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Видеоролик</a:t>
            </a:r>
            <a:endParaRPr lang="ru-RU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76366"/>
              </p:ext>
            </p:extLst>
          </p:nvPr>
        </p:nvGraphicFramePr>
        <p:xfrm>
          <a:off x="2846388" y="2117725"/>
          <a:ext cx="6773862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Объект упаковщика для оболочки" showAsIcon="1" r:id="rId3" imgW="1524240" imgH="685800" progId="Package">
                  <p:embed/>
                </p:oleObj>
              </mc:Choice>
              <mc:Fallback>
                <p:oleObj name="Объект упаковщика для оболочки" showAsIcon="1" r:id="rId3" imgW="1524240" imgH="6858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117725"/>
                        <a:ext cx="6773862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8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411</TotalTime>
  <Words>674</Words>
  <Application>Microsoft Office PowerPoint</Application>
  <PresentationFormat>Широкоэкранный</PresentationFormat>
  <Paragraphs>29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Легкий дым</vt:lpstr>
      <vt:lpstr>Пакет</vt:lpstr>
      <vt:lpstr>Угон населения на принудительные работы  в Германию</vt:lpstr>
      <vt:lpstr>Презентация PowerPoint</vt:lpstr>
      <vt:lpstr>Презентация PowerPoint</vt:lpstr>
      <vt:lpstr>Тема «Угон населения на принудительные работы в Германию»</vt:lpstr>
      <vt:lpstr>Предпосылки, приведшие руководство Германии к решению о привлечении населения завоеванных территорий к труду.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25</cp:revision>
  <dcterms:created xsi:type="dcterms:W3CDTF">2025-02-16T14:33:33Z</dcterms:created>
  <dcterms:modified xsi:type="dcterms:W3CDTF">2025-02-18T17:39:09Z</dcterms:modified>
</cp:coreProperties>
</file>