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9" r:id="rId21"/>
    <p:sldId id="284" r:id="rId22"/>
    <p:sldId id="285" r:id="rId23"/>
    <p:sldId id="286" r:id="rId24"/>
    <p:sldId id="275" r:id="rId25"/>
    <p:sldId id="276" r:id="rId26"/>
    <p:sldId id="277" r:id="rId27"/>
    <p:sldId id="278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69451C-1A7B-4E10-BF5C-830D4C8ACD86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E60DC0F-A15C-4801-B10C-ABEC7727AB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D%D1%82%D0%BE%D0%BA%D1%81%D0%B8%D0%BA%D0%B0%D1%86%D0%B8%D1%8F" TargetMode="External"/><Relationship Id="rId13" Type="http://schemas.openxmlformats.org/officeDocument/2006/relationships/hyperlink" Target="https://ru.wikipedia.org/wiki/%D0%96%D0%B8%D1%80%D1%8B" TargetMode="External"/><Relationship Id="rId18" Type="http://schemas.openxmlformats.org/officeDocument/2006/relationships/hyperlink" Target="https://ru.wikipedia.org/wiki/%D0%90%D1%80%D0%B1%D1%83%D0%B7" TargetMode="External"/><Relationship Id="rId3" Type="http://schemas.openxmlformats.org/officeDocument/2006/relationships/hyperlink" Target="https://ru.wikipedia.org/wiki/%D0%9F%D0%B8%D1%89%D0%B5%D0%B2%D0%B0%D1%80%D0%B5%D0%BD%D0%B8%D0%B5" TargetMode="External"/><Relationship Id="rId7" Type="http://schemas.openxmlformats.org/officeDocument/2006/relationships/hyperlink" Target="https://ru.wikipedia.org/wiki/%D0%93%D0%BD%D0%B8%D0%B5%D0%BD%D0%B8%D0%B5" TargetMode="External"/><Relationship Id="rId12" Type="http://schemas.openxmlformats.org/officeDocument/2006/relationships/hyperlink" Target="https://ru.wikipedia.org/wiki/%D0%91%D0%B5%D0%BB%D0%BA%D0%B8" TargetMode="External"/><Relationship Id="rId17" Type="http://schemas.openxmlformats.org/officeDocument/2006/relationships/hyperlink" Target="https://ru.wikipedia.org/wiki/%D0%94%D1%8B%D0%BD%D0%B8" TargetMode="External"/><Relationship Id="rId2" Type="http://schemas.openxmlformats.org/officeDocument/2006/relationships/hyperlink" Target="https://ru.wikipedia.org/wiki/%D0%A4%D0%B5%D1%80%D0%BC%D0%B5%D0%BD%D1%82%D1%8B" TargetMode="External"/><Relationship Id="rId16" Type="http://schemas.openxmlformats.org/officeDocument/2006/relationships/hyperlink" Target="https://ru.wikipedia.org/wiki/%D0%A1%D0%B0%D1%85%D0%B0%D1%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1%80%D0%BE%D0%B6%D0%B5%D0%BD%D0%B8%D0%B5" TargetMode="External"/><Relationship Id="rId11" Type="http://schemas.openxmlformats.org/officeDocument/2006/relationships/hyperlink" Target="https://ru.wikipedia.org/wiki/%D0%A3%D0%B3%D0%BB%D0%B5%D0%B2%D0%BE%D0%B4%D1%8B" TargetMode="External"/><Relationship Id="rId5" Type="http://schemas.openxmlformats.org/officeDocument/2006/relationships/hyperlink" Target="https://ru.wikipedia.org/wiki/%D0%A4%D0%B5%D1%80%D0%BC%D0%B5%D0%BD%D1%82%D1%8B_%D0%BF%D0%B8%D1%89%D0%B5%D0%B2%D0%B0%D1%80%D0%B5%D0%BD%D0%B8%D1%8F" TargetMode="External"/><Relationship Id="rId15" Type="http://schemas.openxmlformats.org/officeDocument/2006/relationships/hyperlink" Target="https://ru.wikipedia.org/wiki/%D0%9A%D1%80%D0%B0%D1%85%D0%BC%D0%B0%D0%BB" TargetMode="External"/><Relationship Id="rId10" Type="http://schemas.openxmlformats.org/officeDocument/2006/relationships/hyperlink" Target="https://ru.wikipedia.org/wiki/%D0%9C%D0%B5%D1%82%D0%B5%D0%BE%D1%80%D0%B8%D0%B7%D0%BC" TargetMode="External"/><Relationship Id="rId4" Type="http://schemas.openxmlformats.org/officeDocument/2006/relationships/hyperlink" Target="https://ru.wikipedia.org/wiki/%D0%9C%D0%B5%D1%82%D0%B0%D0%B1%D0%BE%D0%BB%D0%B8%D0%B7%D0%BC" TargetMode="External"/><Relationship Id="rId9" Type="http://schemas.openxmlformats.org/officeDocument/2006/relationships/hyperlink" Target="https://ru.wikipedia.org/wiki/%D0%9E%D1%80%D0%B3%D0%B0%D0%BD%D0%B8%D0%B7%D0%BC" TargetMode="External"/><Relationship Id="rId14" Type="http://schemas.openxmlformats.org/officeDocument/2006/relationships/hyperlink" Target="https://ru.wikipedia.org/wiki/%D0%A4%D1%80%D1%83%D0%BA%D1%82%D1%8B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5%D1%85" TargetMode="External"/><Relationship Id="rId13" Type="http://schemas.openxmlformats.org/officeDocument/2006/relationships/hyperlink" Target="https://ru.wikipedia.org/wiki/1_%D0%BE%D0%BA%D1%82%D1%8F%D0%B1%D1%80%D1%8F" TargetMode="External"/><Relationship Id="rId3" Type="http://schemas.openxmlformats.org/officeDocument/2006/relationships/hyperlink" Target="https://ru.wikipedia.org/wiki/%D0%9F%D1%82%D0%B8%D1%86%D1%8B" TargetMode="External"/><Relationship Id="rId7" Type="http://schemas.openxmlformats.org/officeDocument/2006/relationships/hyperlink" Target="https://ru.wikipedia.org/wiki/%D0%AF%D0%B9%D1%86%D0%BE_(%D0%B5%D0%B4%D0%B0)" TargetMode="External"/><Relationship Id="rId12" Type="http://schemas.openxmlformats.org/officeDocument/2006/relationships/hyperlink" Target="https://ru.wikipedia.org/wiki/%D0%9A%D0%B0%D1%80%D0%BC%D0%B8%D0%BD" TargetMode="External"/><Relationship Id="rId2" Type="http://schemas.openxmlformats.org/officeDocument/2006/relationships/hyperlink" Target="https://ru.wikipedia.org/wiki/%D0%9C%D1%8F%D1%81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C%D0%BE%D0%BB%D0%BE%D1%87%D0%BD%D1%8B%D0%B5_%D0%BF%D1%80%D0%BE%D0%B4%D1%83%D0%BA%D1%82%D1%8B" TargetMode="External"/><Relationship Id="rId11" Type="http://schemas.openxmlformats.org/officeDocument/2006/relationships/hyperlink" Target="https://ru.wikipedia.org/wiki/%D0%96%D0%B5%D0%BB%D0%B0%D1%82%D0%B8%D0%BD" TargetMode="External"/><Relationship Id="rId5" Type="http://schemas.openxmlformats.org/officeDocument/2006/relationships/hyperlink" Target="https://ru.wikipedia.org/wiki/%D0%9C%D0%BE%D1%80%D0%B5%D0%BF%D1%80%D0%BE%D0%B4%D1%83%D0%BA%D1%82%D1%8B" TargetMode="External"/><Relationship Id="rId10" Type="http://schemas.openxmlformats.org/officeDocument/2006/relationships/hyperlink" Target="https://ru.wikipedia.org/wiki/%D0%93%D0%BB%D0%B8%D1%86%D0%B5%D1%80%D0%B8%D0%BD" TargetMode="External"/><Relationship Id="rId4" Type="http://schemas.openxmlformats.org/officeDocument/2006/relationships/hyperlink" Target="https://ru.wikipedia.org/wiki/%D0%A0%D1%8B%D0%B1%D1%8B" TargetMode="External"/><Relationship Id="rId9" Type="http://schemas.openxmlformats.org/officeDocument/2006/relationships/hyperlink" Target="https://ru.wikipedia.org/wiki/%D0%9A%D0%BE%D0%B6%D0%B0_(%D0%BC%D0%B0%D1%82%D0%B5%D1%80%D0%B8%D0%B0%D0%BB)" TargetMode="External"/><Relationship Id="rId14" Type="http://schemas.openxmlformats.org/officeDocument/2006/relationships/hyperlink" Target="https://ru.wikipedia.org/wiki/%D0%92%D1%81%D0%B5%D0%BC%D0%B8%D1%80%D0%BD%D1%8B%D0%B9_%D0%B4%D0%B5%D0%BD%D1%8C_%D0%B2%D0%B5%D0%B3%D0%B5%D1%82%D0%B0%D1%80%D0%B8%D0%B0%D0%BD%D1%81%D1%82%D0%B2%D0%B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28604"/>
            <a:ext cx="7851648" cy="335758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Правильное питание 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человека-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залог здоровья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6857998"/>
            <a:ext cx="7854696" cy="14290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260648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Этот овощ - кладезь всех витаминов, минералов и микроэлементов и защита от всех болезней. Каждый день мы добавляем его почти во все блюда. Он улучшает работу печени, щитовидной железы, лечит простуду. В этом продукте очень много целебных веществ - фитонцидов, которые уничтожают микробы. Соком этого растения лечат насморк, а если его потереть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приложить к пяткам на ночь, то утром никакой простуды не будет.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Лечебные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свойства это овоща не пропадают даже при термической обработке, у него только один недостаток – стойкий не совсем приятный запах.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41044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2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корнеплод богат витаминами и минералами он препятствует развитию рака, особенно рака кожи. В нем особенно много витамина А. Очень полезен этот продукт для зрения. Этот корнеплод лучше всего употреблять в сыром виде, можно приправлять маслом либо сметаной, потому что после приготовления корнеплод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теряет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много полезных веществ.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51845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76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овощ тоже силён в борьбе с простудой. Кроме этого он наводит порядок в желудке, убивая вредные микроорганизмы. Он очень полезен в сыром виде, но его резкий запах мешает общению с людьми.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597666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2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продукт моря является источником ценного белка и вполне может заменить мясо. Для японцев это основной продукт питания, который и делает их чемпионами долголетия. Но кроме белка в этом продукте много фосфора, который «отвечает» за кости и почки.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7731224" cy="295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853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7467600" cy="599728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белый напиток животного происхождения просто необходим человеку с первого дня рождения. В нем содержится белок, жир, кальций, который укрепляет кости. Из этого напитка с помощью бактерий люди научились делать сотни полезных продуктов.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32859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62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продукт - не только природный заменитель сахара, но и готовое лекарство от многих болезней. Им лечат простудные заболевания, болезни кожи, сердца. А красавицы с древних времен применяли этот продукт для ухода за кожей.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760640" cy="387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8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Этот сладкий тропический фрукт обладает целебными свойствами: снимает стрессы, восполняют утраченные силы, повышает уровень гемоглобина в крови, обеспечивает мозг кислородом, улучшает работу сердца. Он содержит огромное количество витаминов А, С, В6. Но тем, кто переживает за свою талию, увлекаться этим продуктом не стоит. В нем слишком много калорий.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536504" cy="28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3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очищенном виде этот продукт похож на мозг человека, поэтому считается, что он «ума, силы и памяти прибавляет». Полезен он также для сердца, для зрения, для обмена веществ. Этот продукт можно есть в сыром виде, можно его использовать в салатах, либо использовать как начинку для теста, в кондитерских изделиях.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6022454" cy="401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14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Родина этого ароматного напитка - Китай. Именно здесь научились выращивать чудесные листья, которые дают золотистый бодрящий настой.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 снимает усталость, улучшает работу сердца, предотвращает кариес, препятствует развитию раковых опухолей, способствует долголетию, дает эффект омоложения.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Сотни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сортов его можно встретить на прилавках. Желтый, красный, черный, белый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Считается, что именно он самый полезный. Но только заваривать его надо в натуральном виде, из листьев, а не из пакетиков.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52565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Полезная десятка продуктов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18722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7016"/>
            <a:ext cx="1922828" cy="150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167" y="4509120"/>
            <a:ext cx="1872207" cy="161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536" y="2780928"/>
            <a:ext cx="2298856" cy="158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132639" cy="163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674" y="980728"/>
            <a:ext cx="2026011" cy="135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271" y="2780928"/>
            <a:ext cx="2417504" cy="150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6111" y="4681758"/>
            <a:ext cx="2214392" cy="160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174" y="5243456"/>
            <a:ext cx="2231500" cy="150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20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571480"/>
            <a:ext cx="6172200" cy="4786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 внеклассного мероприятия: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«Правильное питание человека – залог здоровья»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Эпиграф: « Говорят, здоровье – это та вершина, на которую каждый должен подняться сам».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7000900"/>
            <a:ext cx="6172200" cy="357190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Заболевания связанные с неправильным питанием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80831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80928"/>
            <a:ext cx="2790056" cy="186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99718"/>
            <a:ext cx="3528392" cy="205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6689"/>
            <a:ext cx="3240360" cy="20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814" y="954422"/>
            <a:ext cx="3465618" cy="18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14096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1.Ожирение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3140968"/>
            <a:ext cx="978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2.Булимия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869160"/>
            <a:ext cx="1865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3.Анорексия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4.Гастрит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5.Сахарный диабет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1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разделенцы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714356"/>
            <a:ext cx="8358246" cy="5759596"/>
          </a:xfrm>
        </p:spPr>
        <p:txBody>
          <a:bodyPr>
            <a:noAutofit/>
          </a:bodyPr>
          <a:lstStyle/>
          <a:p>
            <a:r>
              <a:rPr lang="ru-RU" sz="1600" dirty="0" smtClean="0"/>
              <a:t>В 1928 г.  </a:t>
            </a:r>
            <a:r>
              <a:rPr lang="ru-RU" sz="1600" dirty="0" err="1" smtClean="0"/>
              <a:t>Шелтон</a:t>
            </a:r>
            <a:r>
              <a:rPr lang="ru-RU" sz="1600" dirty="0" smtClean="0"/>
              <a:t> издал книгу «Правильное сочетание пищевых продуктов», в которой предложил ряд единых для всех людей рекомендаций. Основной  системой раздельного питания </a:t>
            </a:r>
            <a:r>
              <a:rPr lang="ru-RU" sz="1600" dirty="0" err="1" smtClean="0"/>
              <a:t>Шелтона</a:t>
            </a:r>
            <a:r>
              <a:rPr lang="ru-RU" sz="1600" dirty="0" smtClean="0"/>
              <a:t> состоит в том, что условия, необходимые для переваривания различных видов продуктов, кардинально различаются. Идеологи раздельного питания заявляли, что при поступлении пищи одного вида 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Ферменты"/>
              </a:rPr>
              <a:t>ферменты</a:t>
            </a:r>
            <a:r>
              <a:rPr lang="ru-RU" sz="1600" dirty="0" smtClean="0"/>
              <a:t>, расщепляющие её, работают наиболее эффективно, что облегчает процесс </a:t>
            </a:r>
            <a:r>
              <a:rPr lang="ru-RU" sz="1600" dirty="0" smtClean="0">
                <a:hlinkClick r:id="rId3" tooltip="Пищеварение"/>
              </a:rPr>
              <a:t>пищеварения</a:t>
            </a:r>
            <a:r>
              <a:rPr lang="ru-RU" sz="1600" dirty="0" smtClean="0"/>
              <a:t> и дальнейшего </a:t>
            </a:r>
            <a:r>
              <a:rPr lang="ru-RU" sz="1600" dirty="0" smtClean="0">
                <a:hlinkClick r:id="rId4" tooltip="Метаболизм"/>
              </a:rPr>
              <a:t>метаболизма</a:t>
            </a:r>
            <a:r>
              <a:rPr lang="ru-RU" sz="1600" dirty="0" smtClean="0"/>
              <a:t> питательных веществ. Утверждается, что при употреблении традиционной смешанной пищи активность </a:t>
            </a:r>
            <a:r>
              <a:rPr lang="ru-RU" sz="1600" dirty="0" smtClean="0">
                <a:hlinkClick r:id="rId5" tooltip="Ферменты пищеварения"/>
              </a:rPr>
              <a:t>пищеварительных ферментов</a:t>
            </a:r>
            <a:r>
              <a:rPr lang="ru-RU" sz="1600" dirty="0" smtClean="0"/>
              <a:t> якобы тормозится и процессы переваривания нарушаются, что вызывает </a:t>
            </a:r>
            <a:r>
              <a:rPr lang="ru-RU" sz="1600" dirty="0" smtClean="0">
                <a:hlinkClick r:id="rId6" tooltip="Брожение"/>
              </a:rPr>
              <a:t>брожение</a:t>
            </a:r>
            <a:r>
              <a:rPr lang="ru-RU" sz="1600" dirty="0" smtClean="0"/>
              <a:t> или </a:t>
            </a:r>
            <a:r>
              <a:rPr lang="ru-RU" sz="1600" dirty="0" smtClean="0">
                <a:hlinkClick r:id="rId7" tooltip="Гниение"/>
              </a:rPr>
              <a:t>гниение</a:t>
            </a:r>
            <a:r>
              <a:rPr lang="ru-RU" sz="1600" dirty="0" smtClean="0"/>
              <a:t> пищи, </a:t>
            </a:r>
            <a:r>
              <a:rPr lang="ru-RU" sz="1600" dirty="0" smtClean="0">
                <a:hlinkClick r:id="rId8" tooltip="Интоксикация"/>
              </a:rPr>
              <a:t>интоксикацию</a:t>
            </a:r>
            <a:r>
              <a:rPr lang="ru-RU" sz="1600" dirty="0" smtClean="0"/>
              <a:t> </a:t>
            </a:r>
            <a:r>
              <a:rPr lang="ru-RU" sz="1600" dirty="0" smtClean="0">
                <a:hlinkClick r:id="rId9" tooltip="Организм"/>
              </a:rPr>
              <a:t>организма</a:t>
            </a:r>
            <a:r>
              <a:rPr lang="ru-RU" sz="1600" dirty="0" smtClean="0"/>
              <a:t>, </a:t>
            </a:r>
            <a:r>
              <a:rPr lang="ru-RU" sz="1600" dirty="0" smtClean="0">
                <a:hlinkClick r:id="rId10" tooltip="Метеоризм"/>
              </a:rPr>
              <a:t>повышенное газообразование</a:t>
            </a:r>
            <a:r>
              <a:rPr lang="ru-RU" sz="1600" dirty="0" smtClean="0"/>
              <a:t>, обменные нарушения. Таким образом, по гипотезе </a:t>
            </a:r>
            <a:r>
              <a:rPr lang="ru-RU" sz="1600" dirty="0" err="1" smtClean="0"/>
              <a:t>Шелтона</a:t>
            </a:r>
            <a:r>
              <a:rPr lang="ru-RU" sz="1600" dirty="0" smtClean="0"/>
              <a:t>, при правильном питании следует избегать определённых комбинаций продуктов, в частности нельзя комбинировать:</a:t>
            </a:r>
          </a:p>
          <a:p>
            <a:r>
              <a:rPr lang="ru-RU" sz="1600" dirty="0" smtClean="0">
                <a:hlinkClick r:id="rId11" tooltip="Углеводы"/>
              </a:rPr>
              <a:t>углеводную</a:t>
            </a:r>
            <a:r>
              <a:rPr lang="ru-RU" sz="1600" dirty="0" smtClean="0"/>
              <a:t> пищу с кислой пищей;</a:t>
            </a:r>
          </a:p>
          <a:p>
            <a:r>
              <a:rPr lang="ru-RU" sz="1600" dirty="0" smtClean="0"/>
              <a:t>пищу, богатую </a:t>
            </a:r>
            <a:r>
              <a:rPr lang="ru-RU" sz="1600" dirty="0" smtClean="0">
                <a:hlinkClick r:id="rId12" tooltip="Белки"/>
              </a:rPr>
              <a:t>белком</a:t>
            </a:r>
            <a:r>
              <a:rPr lang="ru-RU" sz="1600" dirty="0" smtClean="0"/>
              <a:t>, с пищей, богатой углеводами;</a:t>
            </a:r>
          </a:p>
          <a:p>
            <a:r>
              <a:rPr lang="ru-RU" sz="1600" dirty="0" smtClean="0"/>
              <a:t>два концентрированных белковых продукта;</a:t>
            </a:r>
          </a:p>
          <a:p>
            <a:r>
              <a:rPr lang="ru-RU" sz="1600" dirty="0" smtClean="0">
                <a:hlinkClick r:id="rId13" tooltip="Жиры"/>
              </a:rPr>
              <a:t>жиры</a:t>
            </a:r>
            <a:r>
              <a:rPr lang="ru-RU" sz="1600" dirty="0" smtClean="0"/>
              <a:t> с белками;</a:t>
            </a:r>
          </a:p>
          <a:p>
            <a:r>
              <a:rPr lang="ru-RU" sz="1600" dirty="0" smtClean="0"/>
              <a:t>кислые </a:t>
            </a:r>
            <a:r>
              <a:rPr lang="ru-RU" sz="1600" dirty="0" smtClean="0">
                <a:hlinkClick r:id="rId14" tooltip="Фрукты"/>
              </a:rPr>
              <a:t>фрукты</a:t>
            </a:r>
            <a:r>
              <a:rPr lang="ru-RU" sz="1600" dirty="0" smtClean="0"/>
              <a:t> с белками;</a:t>
            </a:r>
          </a:p>
          <a:p>
            <a:r>
              <a:rPr lang="ru-RU" sz="1600" dirty="0" smtClean="0">
                <a:hlinkClick r:id="rId15" tooltip="Крахмал"/>
              </a:rPr>
              <a:t>крахмал</a:t>
            </a:r>
            <a:r>
              <a:rPr lang="ru-RU" sz="1600" dirty="0" smtClean="0"/>
              <a:t> с </a:t>
            </a:r>
            <a:r>
              <a:rPr lang="ru-RU" sz="1600" dirty="0" smtClean="0">
                <a:hlinkClick r:id="rId16" tooltip="Сахар"/>
              </a:rPr>
              <a:t>сахаром</a:t>
            </a:r>
            <a:r>
              <a:rPr lang="ru-RU" sz="1600" dirty="0" smtClean="0"/>
              <a:t>;</a:t>
            </a:r>
          </a:p>
          <a:p>
            <a:r>
              <a:rPr lang="ru-RU" sz="1600" dirty="0" smtClean="0">
                <a:hlinkClick r:id="rId17" tooltip="Дыни"/>
              </a:rPr>
              <a:t>дыни</a:t>
            </a:r>
            <a:r>
              <a:rPr lang="ru-RU" sz="1600" dirty="0" smtClean="0"/>
              <a:t> и </a:t>
            </a:r>
            <a:r>
              <a:rPr lang="ru-RU" sz="1600" dirty="0" smtClean="0">
                <a:hlinkClick r:id="rId18" tooltip="Арбуз"/>
              </a:rPr>
              <a:t>арбузы</a:t>
            </a:r>
            <a:r>
              <a:rPr lang="ru-RU" sz="1600" dirty="0" smtClean="0"/>
              <a:t> с другой пищей;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вегетарианцы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28670"/>
            <a:ext cx="7467600" cy="554528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Вегетарианцы не употребляют в пищу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tooltip="Мясо"/>
              </a:rPr>
              <a:t>мясо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 tooltip="Птицы"/>
              </a:rPr>
              <a:t>птицу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 tooltip="Рыбы"/>
              </a:rPr>
              <a:t>рыбу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 tooltip="Морепродукты"/>
              </a:rPr>
              <a:t>морепродукты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6" tooltip="Молочные продукты"/>
              </a:rPr>
              <a:t>Молочные продукты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7" tooltip="Яйцо (еда)"/>
              </a:rPr>
              <a:t>яйца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не употребляются лишь частью вегетарианцев.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Некоторые вегетарианцы, кроме определённой пищи,    также исключают 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одежду и другую продукцию, части которой изготовлены из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8" tooltip="Мех"/>
              </a:rPr>
              <a:t>меха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9" tooltip="Кожа (материал)"/>
              </a:rPr>
              <a:t>кожи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т. д.;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продукцию, в состав которой входят компоненты животного происхождения (такие, как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0" tooltip="Глицерин"/>
              </a:rPr>
              <a:t>глицерин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1" tooltip="Желатин"/>
              </a:rPr>
              <a:t>желатин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2" tooltip="Кармин"/>
              </a:rPr>
              <a:t>кармин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продукцию, прошедшую испытание на животных.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3" tooltip="1 октября"/>
              </a:rPr>
              <a:t>1 октября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4" tooltip="Всемирный день вегетарианства"/>
              </a:rPr>
              <a:t>Всемирный день вегетарианства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натуропаты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Натуральное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питание – залог нормальной жизнедеятельности человека и даже один из верных способов увеличения длительности жизни. Восстановиться после длительного употребления в пищу некачественных продуктов непросто, и сделать это можно только с помощью полного перехода на экологически чистую и натуральную пищу.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Замена вредной еды полезными продуктами приводит к постепенному улучшению самочувствия и настроения, повышению работоспособности и исчезновению депрессивного состояния, сокращению проявлений хронических недугов и восстановлению жизненного тонуса в целом.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 переходе на экологически чистую пищу важно понимать, что натуральный рацион – не панацея, и отступления от него вполне допустимы. Не стоит ждать от органической еды кардиальных изменений и тотального оздоровления организма, а тем более надеяться на то, что они помогут излечить какие-либо серьезные заболевания.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Обратный эффект может дать неправильное сочетание продуктов или попытки чрезмерного насыщения организма полезными веществами за счет бесконтрольного употребления непривычной для организма пищи.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35846"/>
            <a:ext cx="4464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endParaRPr lang="ru-RU" dirty="0"/>
          </a:p>
          <a:p>
            <a:r>
              <a:rPr lang="ru-RU" b="1" u="sng" dirty="0"/>
              <a:t>Первый этаж </a:t>
            </a:r>
            <a:r>
              <a:rPr lang="ru-RU" u="sng" dirty="0"/>
              <a:t>– зерновые.</a:t>
            </a:r>
            <a:r>
              <a:rPr lang="ru-RU" dirty="0"/>
              <a:t> В них содержится мало жиров, они поставляют организму необходимые витамины, минералы и клетчатку. Она включает макаронные и хлебобулочные изделия, изготовленные из пшеничных зерен. Эта группа продуктов является источником сложных углеводов. Поскольку хлеб и выпечка высококалорийны, но содержат немного питательных веществ, их потребление рекомендуется свести к минимуму - полезнее съесть кашу из цельного зерна. Считается, что продукты этой группы прибавляют вес. Однако опасность не в них, а в обычных для этих блюд добавках, содержащих большое количество жира, - сливочном масле на бутерброде, подливе к макаронам.</a:t>
            </a:r>
          </a:p>
        </p:txBody>
      </p:sp>
    </p:spTree>
    <p:extLst>
      <p:ext uri="{BB962C8B-B14F-4D97-AF65-F5344CB8AC3E}">
        <p14:creationId xmlns:p14="http://schemas.microsoft.com/office/powerpoint/2010/main" xmlns="" val="11053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035902" cy="48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35846"/>
            <a:ext cx="44644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Второй этаж </a:t>
            </a:r>
            <a:r>
              <a:rPr lang="ru-RU" u="sng" dirty="0"/>
              <a:t>– фрукты и овощи</a:t>
            </a:r>
            <a:r>
              <a:rPr lang="ru-RU" dirty="0"/>
              <a:t>. Они обеспечивают организм важными витаминами, минералами и клетчаткой. И, как правило, не содержат жиров. Рекомендуется включать в рацион продукты с высоким содержанием витамина С (цитрусовые, киви, клубнику) и с высоким содержанием витамина А (морковь, тыкву, шпинат, капусту, дыню). Фрукты можно есть "на </a:t>
            </a:r>
            <a:r>
              <a:rPr lang="ru-RU" dirty="0" err="1"/>
              <a:t>перекус",лучше</a:t>
            </a:r>
            <a:r>
              <a:rPr lang="ru-RU" dirty="0"/>
              <a:t> выбирать свежие фрукты по сезону, отдавать предпочтение цельным фруктам, а не сокам из них. Замороженные продукты также вполне пригодны, иногда в них может быть больше питательных веществ, чем в свежих продуктах, которые долго хранили. </a:t>
            </a:r>
          </a:p>
        </p:txBody>
      </p:sp>
    </p:spTree>
    <p:extLst>
      <p:ext uri="{BB962C8B-B14F-4D97-AF65-F5344CB8AC3E}">
        <p14:creationId xmlns:p14="http://schemas.microsoft.com/office/powerpoint/2010/main" xmlns="" val="6617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58" y="404664"/>
            <a:ext cx="4035902" cy="48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889844"/>
            <a:ext cx="4536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Третий этаж </a:t>
            </a:r>
            <a:r>
              <a:rPr lang="ru-RU" u="sng" dirty="0"/>
              <a:t>– продукты животного происхождения</a:t>
            </a:r>
            <a:r>
              <a:rPr lang="ru-RU" dirty="0"/>
              <a:t>. Это группа молочных и мясных продуктов, куда также относятся птица, бобовые, яйца и орехи. Такая пища обеспечивает организм важными питательными веществами, в первую очередь белком, кальцием, железом и цинком. Выбирать лучшие сорта нежирного мяса – говядины, телятины и баранины. Отдавать предпочтение постным частям тушки или нежирному говяжьему фаршу, не забывать о рыбе, особенно морской.</a:t>
            </a:r>
            <a:br>
              <a:rPr lang="ru-RU" dirty="0"/>
            </a:br>
            <a:r>
              <a:rPr lang="ru-RU" dirty="0"/>
              <a:t>Избегать яичных желтков (в них много холестерина) - медики рекомендуют съедать не больше 4 яичных желтков в неделю</a:t>
            </a:r>
          </a:p>
        </p:txBody>
      </p:sp>
    </p:spTree>
    <p:extLst>
      <p:ext uri="{BB962C8B-B14F-4D97-AF65-F5344CB8AC3E}">
        <p14:creationId xmlns:p14="http://schemas.microsoft.com/office/powerpoint/2010/main" xmlns="" val="6079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5902" cy="48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136339"/>
            <a:ext cx="4392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Последний этаж пирамиды </a:t>
            </a:r>
            <a:r>
              <a:rPr lang="ru-RU" u="sng" dirty="0"/>
              <a:t>– жиры, масла и сладости</a:t>
            </a:r>
            <a:r>
              <a:rPr lang="ru-RU" dirty="0"/>
              <a:t>. Рекомендуется приучить себя и близких употреблять эти продукты как можно реже. Большинство из них, будучи высококалорийными, не поставляют организму никаких питательных веществ, кроме сахара, жира и калорий.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6968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7400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Притча «Все в твоих руках»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42910" y="980728"/>
            <a:ext cx="7072362" cy="549322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Жил мудрец, который знал всё. Один человек захотел доказать, что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мудрец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знает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всё. Зажав в ладонях бабочку, он спросил: «Скажи, мудрец, какая бабочка у меня в руках: мёртвая или живая?», а сам думает: «Скажет живая - я её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умертвлю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Скажет мёртвая - выпущу». Мудрец подумал и ответил: «Всё в твоих руках».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ic.pics.livejournal.com/natalvital/29688322/256694/256694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446449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70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2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02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0034" y="-60348"/>
            <a:ext cx="7467600" cy="60348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Цели внеклассного мероприятия: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Формировать целостное представление о здоровом питании человека;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Углубить представление обучающихся о рациональном питании и разных системах питания людей;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Побуждать обучающихся к разумному, бережному отношению к своему здоровью.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Задачи внеклассного мероприятия 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Расширить знания обучающихся о здоровом образе жизни, роли правильного питания;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Выработать на основе этих знаний необходимые навыки и привычки нормального питания;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Воспитать у обучающихся бережное отношение к своему здоровью и здоровью окружающих его людей.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28596" y="-108214"/>
            <a:ext cx="7467600" cy="10821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071546"/>
            <a:ext cx="7467600" cy="5373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утверждает Всемирная организация здравоохранения, здоровье человека лишь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-на 10% зависит от качества медицинского обслуживания;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-на 20% определяется наследственностью;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-на 20% состоянием окружающей среды;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-и на 50% образом жизни.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467600" cy="285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Тест: « Грамотно ли Вы питаетесь?»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8186766" cy="60453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 Сколько раз в день вы едите?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а) четыре раза; б) три раза; в) два раза.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Вы завтракаете: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каждое утро; б) только по выходным; в) крайне редко, почти никогда.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 Что вы едите по утрам?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кашу, йогурт и какой-то напиток; б) бутерброды или яичницу с беконом; в) ограничиваюсь чашечкой кофе или чая.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 Часто ли вы в течение дня перекусываете?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стараюсь этого избегать; б) пару раз; в) постоянно что-то грызу.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5. Как часто вы едите свежие овощи, фрукты, свежие салаты?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каждый день и не по одному разу; б) три-четыре раза в неделю; в) один-два раза в неделю.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6. Как часто балуете себя пирожными и шоколадками?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не чаще раза в неделю; б) пару-тройку раз в неделю; в) не могу обойтись без сладостей ни дня.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7. Любите бутерброды с салом и копченой колбаской?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почти не притрагиваюсь к такой пище; б) иногда с чайком или кофейком не отказываю себе в удовольствии; в) только на них и живу.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8. Сколько раз в неделю вы едите рыбу?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два-три раза или больше; б) у меня один рыбный день в неделю; в) раз в две недели, а то и реже.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9. Как часто вы едите белый хлеб и сдобные булочки?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раз в день или вообще обхожусь без них; б) два раза в день; в) во время каждого приема пищи.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10. Сколько чашек кофе вы выпиваете в день?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а) одну или вообще не пью; б) примерно три-четыре; в) даже не считаю.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7467600" cy="1429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ОТВЕТЫ:   а) 2 балла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б) 1 балл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в) 0 баллов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Подсчитайте, сколько вы набрали баллов и найди свой результат: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теперь ответьте на вопрос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«Грамотно ли вы питаетесь?»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16-20 баллов. Вы питаетесь грамотно. Ограничивать себя в чем-то у вас нет причин. Старайтесь лишь, чтобы еда была разнообразнее.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11-15 баллов. Вы сторонник «золотой середины». Можете себе и позволить лишнего, но потом быстро приводите питание в норму.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1-10 баллов. Вам необходимо воздерживаться от пищевых излишеств. Иначе неизбежно начнутся серьезные проблемы с пищеварительной системой.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МИНИ – ЛЕКЦИЯ «ВРЕДНАЯ ПЯТЕРКА»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0963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124743"/>
            <a:ext cx="2664296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124743"/>
            <a:ext cx="2736303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12194"/>
            <a:ext cx="3855942" cy="296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2194"/>
            <a:ext cx="3959581" cy="301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«Полезная десятка»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каждом саду можно найти эти замечательные фрукты. Они полезны во всех отношениях: в них есть кислоты, которые борются с гнилостными бактериями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желудке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Врачи советуют каждый день есть эти фрукты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полдник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чтобы получить все необходимые микроэлементы. Что это за фрукты?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13805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20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401</TotalTime>
  <Words>1659</Words>
  <Application>Microsoft Office PowerPoint</Application>
  <PresentationFormat>Экран (4:3)</PresentationFormat>
  <Paragraphs>106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Правильное питание  человека- залог здоровья</vt:lpstr>
      <vt:lpstr>Тема внеклассного мероприятия:   «Правильное питание человека – залог здоровья»  Эпиграф: « Говорят, здоровье – это та вершина, на которую каждый должен подняться сам».  </vt:lpstr>
      <vt:lpstr> </vt:lpstr>
      <vt:lpstr>Слайд 4</vt:lpstr>
      <vt:lpstr>Тест: « Грамотно ли Вы питаетесь?»</vt:lpstr>
      <vt:lpstr>Слайд 6</vt:lpstr>
      <vt:lpstr>А теперь ответьте на вопрос  «Грамотно ли вы питаетесь?» </vt:lpstr>
      <vt:lpstr>МИНИ – ЛЕКЦИЯ «ВРЕДНАЯ ПЯТЕРКА»</vt:lpstr>
      <vt:lpstr> Игра «Полезная десятка»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Полезная десятка продуктов</vt:lpstr>
      <vt:lpstr>Заболевания связанные с неправильным питанием</vt:lpstr>
      <vt:lpstr>разделенцы</vt:lpstr>
      <vt:lpstr>вегетарианцы</vt:lpstr>
      <vt:lpstr>натуропаты</vt:lpstr>
      <vt:lpstr>Слайд 24</vt:lpstr>
      <vt:lpstr>Слайд 25</vt:lpstr>
      <vt:lpstr>Слайд 26</vt:lpstr>
      <vt:lpstr>Слайд 27</vt:lpstr>
      <vt:lpstr>Притча «Все в твоих руках»</vt:lpstr>
      <vt:lpstr>Слайд 29</vt:lpstr>
    </vt:vector>
  </TitlesOfParts>
  <Company>училище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Правильное питание- залог здоровья</dc:title>
  <dc:creator>Компьютер</dc:creator>
  <cp:lastModifiedBy>Компьютер</cp:lastModifiedBy>
  <cp:revision>39</cp:revision>
  <dcterms:created xsi:type="dcterms:W3CDTF">2021-04-12T03:21:21Z</dcterms:created>
  <dcterms:modified xsi:type="dcterms:W3CDTF">2021-04-13T01:24:44Z</dcterms:modified>
</cp:coreProperties>
</file>